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27"/>
  </p:notesMasterIdLst>
  <p:handoutMasterIdLst>
    <p:handoutMasterId r:id="rId28"/>
  </p:handoutMasterIdLst>
  <p:sldIdLst>
    <p:sldId id="281" r:id="rId2"/>
    <p:sldId id="282" r:id="rId3"/>
    <p:sldId id="280" r:id="rId4"/>
    <p:sldId id="285" r:id="rId5"/>
    <p:sldId id="286" r:id="rId6"/>
    <p:sldId id="287" r:id="rId7"/>
    <p:sldId id="311" r:id="rId8"/>
    <p:sldId id="305" r:id="rId9"/>
    <p:sldId id="294" r:id="rId10"/>
    <p:sldId id="288" r:id="rId11"/>
    <p:sldId id="290" r:id="rId12"/>
    <p:sldId id="306" r:id="rId13"/>
    <p:sldId id="297" r:id="rId14"/>
    <p:sldId id="298" r:id="rId15"/>
    <p:sldId id="300" r:id="rId16"/>
    <p:sldId id="301" r:id="rId17"/>
    <p:sldId id="302" r:id="rId18"/>
    <p:sldId id="303" r:id="rId19"/>
    <p:sldId id="309" r:id="rId20"/>
    <p:sldId id="304" r:id="rId21"/>
    <p:sldId id="307" r:id="rId22"/>
    <p:sldId id="289" r:id="rId23"/>
    <p:sldId id="291" r:id="rId24"/>
    <p:sldId id="292" r:id="rId25"/>
    <p:sldId id="284" r:id="rId2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C80F0F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2385" autoAdjust="0"/>
  </p:normalViewPr>
  <p:slideViewPr>
    <p:cSldViewPr snapToGrid="0">
      <p:cViewPr>
        <p:scale>
          <a:sx n="50" d="100"/>
          <a:sy n="50" d="100"/>
        </p:scale>
        <p:origin x="-1171" y="-67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69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Objective is to support the Department of Transport and Communications (DOTC) regarding transposing maritime international conventions into national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Analysis of current situation in Philippines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Identified gaps of ratified international conventions and conventions needed to be ratified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Commissioned to the Research, Education and Institutional Development (REID) Foundation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78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D732-0706-4F92-AE11-21F0D6CDBCB4}" type="datetimeFigureOut">
              <a:rPr lang="en-GB" smtClean="0"/>
              <a:t>12/11/2013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sean-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914" y="5739159"/>
            <a:ext cx="1075297" cy="10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76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714500" y="6581001"/>
            <a:ext cx="5737860" cy="24622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ASEAN- 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1250" y="2360914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  <p:sp>
        <p:nvSpPr>
          <p:cNvPr id="8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  <p:sp>
        <p:nvSpPr>
          <p:cNvPr id="9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12/11/2013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9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12/11/2013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7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2160" y="6581001"/>
            <a:ext cx="5753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11333"/>
          <a:stretch/>
        </p:blipFill>
        <p:spPr>
          <a:xfrm>
            <a:off x="0" y="0"/>
            <a:ext cx="2373441" cy="1303020"/>
          </a:xfrm>
          <a:prstGeom prst="rect">
            <a:avLst/>
          </a:prstGeom>
        </p:spPr>
      </p:pic>
      <p:sp>
        <p:nvSpPr>
          <p:cNvPr id="10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8" r:id="rId3"/>
    <p:sldLayoutId id="2147483709" r:id="rId4"/>
    <p:sldLayoutId id="2147483714" r:id="rId5"/>
    <p:sldLayoutId id="2147483710" r:id="rId6"/>
    <p:sldLayoutId id="2147483711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ustainableport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200" dirty="0" smtClean="0"/>
              <a:t>ASEAN - </a:t>
            </a:r>
            <a:r>
              <a:rPr lang="de-DE" sz="3200" dirty="0"/>
              <a:t>German </a:t>
            </a:r>
            <a:r>
              <a:rPr lang="de-DE" sz="3200" dirty="0" smtClean="0"/>
              <a:t>Technical Cooperation</a:t>
            </a:r>
            <a:br>
              <a:rPr lang="de-DE" sz="3200" dirty="0" smtClean="0"/>
            </a:br>
            <a:r>
              <a:rPr lang="de-DE" sz="3200" dirty="0" smtClean="0"/>
              <a:t>Sustainable </a:t>
            </a:r>
            <a:r>
              <a:rPr lang="de-DE" sz="3200" dirty="0"/>
              <a:t>Port Development in the ASEAN </a:t>
            </a:r>
            <a:r>
              <a:rPr lang="de-DE" sz="3200" dirty="0" smtClean="0"/>
              <a:t>region</a:t>
            </a:r>
            <a:br>
              <a:rPr lang="de-DE" sz="3200" dirty="0" smtClean="0"/>
            </a:br>
            <a:r>
              <a:rPr lang="de-DE" sz="3200" dirty="0"/>
              <a:t/>
            </a:r>
            <a:br>
              <a:rPr lang="de-DE" sz="3200" dirty="0"/>
            </a:b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85248" y="3981747"/>
            <a:ext cx="6400800" cy="1752600"/>
          </a:xfrm>
        </p:spPr>
        <p:txBody>
          <a:bodyPr/>
          <a:lstStyle/>
          <a:p>
            <a:r>
              <a:rPr lang="en-US" b="1" dirty="0" smtClean="0"/>
              <a:t>Progress Status – SPD </a:t>
            </a:r>
          </a:p>
          <a:p>
            <a:r>
              <a:rPr lang="en-US" dirty="0" smtClean="0"/>
              <a:t>39</a:t>
            </a:r>
            <a:r>
              <a:rPr lang="en-US" baseline="30000" dirty="0" smtClean="0"/>
              <a:t>th</a:t>
            </a:r>
            <a:r>
              <a:rPr lang="en-US" dirty="0" smtClean="0"/>
              <a:t> APA Meeting </a:t>
            </a:r>
          </a:p>
          <a:p>
            <a:r>
              <a:rPr lang="en-US" dirty="0" smtClean="0"/>
              <a:t>12- 15 November Bali </a:t>
            </a:r>
          </a:p>
          <a:p>
            <a:r>
              <a:rPr lang="en-US" dirty="0" smtClean="0"/>
              <a:t>Franca Sprong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ASEAN German technical cooperation - Sustainable Port Development in the ASEAN region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88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Visits to Germany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243282"/>
            <a:ext cx="7776000" cy="3816000"/>
          </a:xfrm>
        </p:spPr>
        <p:txBody>
          <a:bodyPr/>
          <a:lstStyle/>
          <a:p>
            <a:r>
              <a:rPr lang="en-GB" b="1" dirty="0" smtClean="0"/>
              <a:t>Malaysian ASEAN Ports Association (MAPA) Study Visit to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Study tour in June 2013 for MAPA organized in cooperation with GIZ State Office Hamburg and the project, self financed by MAPA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13 representatives learned best practices on port management, sustainable port development and SHE management</a:t>
            </a:r>
          </a:p>
          <a:p>
            <a:r>
              <a:rPr lang="en-GB" b="1" dirty="0" err="1" smtClean="0"/>
              <a:t>Vinamarine</a:t>
            </a:r>
            <a:r>
              <a:rPr lang="en-GB" b="1" dirty="0" smtClean="0"/>
              <a:t> Study Visit to Germany on MARPOL Annex 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Organized in cooperation with GIZ State Office Hamburg in October, self financed by </a:t>
            </a:r>
            <a:r>
              <a:rPr lang="en-GB" dirty="0" err="1" smtClean="0"/>
              <a:t>Vinamarine</a:t>
            </a:r>
            <a:r>
              <a:rPr lang="en-GB" dirty="0" smtClean="0"/>
              <a:t> – October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 officials visited governmental agencies and institutes to discuss MARPOL Annex VI, Regulations, Maritime Emissions, IMO initiatives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96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Inception Workshop – </a:t>
            </a:r>
            <a:r>
              <a:rPr lang="en-GB" dirty="0" err="1" smtClean="0"/>
              <a:t>Myanma</a:t>
            </a:r>
            <a:r>
              <a:rPr lang="en-GB" dirty="0" smtClean="0"/>
              <a:t> Port Authority (MPA)</a:t>
            </a:r>
            <a:br>
              <a:rPr lang="en-GB" dirty="0" smtClean="0"/>
            </a:br>
            <a:r>
              <a:rPr lang="en-GB" dirty="0" smtClean="0"/>
              <a:t>Yangon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13 – 14 August hosted by Asia World Port Terminal (APWT)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project presented the objective, strategies and approach / shared and discussed main issues in the maritime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Forty participants from the MPA, Department of Marine Administration (DMA) and various terminal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Possible activities and outputs developed for future cooperation</a:t>
            </a:r>
            <a:endParaRPr lang="en-GB" dirty="0"/>
          </a:p>
        </p:txBody>
      </p:sp>
      <p:pic>
        <p:nvPicPr>
          <p:cNvPr id="6" name="Picture 2" descr="\\LENOVO-0CEC4B60\SPD Files\Sustainable Port Development Phase 2\Technical project documents\Inception WS Myanmar 13.8.13\photo\P1030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68" y="4796761"/>
            <a:ext cx="1795060" cy="13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LENOVO-0CEC4B60\SPD Files\Sustainable Port Development Phase 2\Technical project documents\Inception WS Myanmar 13.8.13\photo\P1030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41" y="4796761"/>
            <a:ext cx="1795060" cy="13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000" y="2438560"/>
            <a:ext cx="7776000" cy="617928"/>
          </a:xfrm>
        </p:spPr>
        <p:txBody>
          <a:bodyPr/>
          <a:lstStyle/>
          <a:p>
            <a:pPr algn="ctr"/>
            <a:r>
              <a:rPr lang="en-US" sz="3600" dirty="0" smtClean="0"/>
              <a:t>Progress Status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Technical Assistance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7830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PSHEMS Development in partnership with PEMSEA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14421"/>
            <a:ext cx="1524000" cy="1908215"/>
          </a:xfrm>
          <a:prstGeom prst="rect">
            <a:avLst/>
          </a:prstGeom>
          <a:solidFill>
            <a:srgbClr val="E5DBA1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1</a:t>
            </a:r>
          </a:p>
          <a:p>
            <a:r>
              <a:rPr lang="en-US" sz="1600" b="0" dirty="0" smtClean="0">
                <a:solidFill>
                  <a:srgbClr val="6E6452"/>
                </a:solidFill>
              </a:rPr>
              <a:t>Review of existing processes and structure</a:t>
            </a:r>
          </a:p>
          <a:p>
            <a:endParaRPr lang="en-US" sz="1600" b="0" dirty="0" smtClean="0"/>
          </a:p>
          <a:p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3882581"/>
            <a:ext cx="1600200" cy="26468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2</a:t>
            </a:r>
          </a:p>
          <a:p>
            <a:r>
              <a:rPr lang="en-US" sz="1600" b="0" dirty="0" smtClean="0">
                <a:solidFill>
                  <a:srgbClr val="6E6452"/>
                </a:solidFill>
              </a:rPr>
              <a:t>Identification of hazards, risk assessment. Development of objectives, targets, programs</a:t>
            </a:r>
          </a:p>
          <a:p>
            <a:endParaRPr lang="en-US" sz="1600" b="0" dirty="0" smtClean="0">
              <a:solidFill>
                <a:srgbClr val="6E6452"/>
              </a:solidFill>
            </a:endParaRPr>
          </a:p>
          <a:p>
            <a:endParaRPr lang="en-US" sz="1600" b="0" dirty="0">
              <a:solidFill>
                <a:srgbClr val="6E645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786259"/>
            <a:ext cx="1752600" cy="27432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3</a:t>
            </a:r>
          </a:p>
          <a:p>
            <a:r>
              <a:rPr lang="en-US" sz="1600" b="0" dirty="0" smtClean="0">
                <a:solidFill>
                  <a:srgbClr val="6E6452"/>
                </a:solidFill>
              </a:rPr>
              <a:t>System development and Documentation (manuals and procedures addressing  identified risks)</a:t>
            </a:r>
          </a:p>
          <a:p>
            <a:endParaRPr lang="en-US" sz="1600" b="0" dirty="0" smtClean="0">
              <a:solidFill>
                <a:srgbClr val="6E6452"/>
              </a:solidFill>
            </a:endParaRPr>
          </a:p>
          <a:p>
            <a:endParaRPr lang="en-US" sz="1600" b="0" dirty="0">
              <a:solidFill>
                <a:srgbClr val="6E645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819316"/>
            <a:ext cx="1524000" cy="3703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5</a:t>
            </a:r>
          </a:p>
          <a:p>
            <a:r>
              <a:rPr lang="en-US" sz="1600" b="0" dirty="0" smtClean="0">
                <a:solidFill>
                  <a:srgbClr val="6E6452"/>
                </a:solidFill>
              </a:rPr>
              <a:t>Port Safety Health and Environmental Management System Auditing</a:t>
            </a:r>
          </a:p>
          <a:p>
            <a:endParaRPr lang="en-US" sz="1600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>
              <a:solidFill>
                <a:srgbClr val="6E645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534" y="2590716"/>
            <a:ext cx="1447800" cy="3931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 6 </a:t>
            </a:r>
            <a:r>
              <a:rPr lang="en-US" sz="1600" b="0" dirty="0" smtClean="0">
                <a:solidFill>
                  <a:srgbClr val="6E6452"/>
                </a:solidFill>
              </a:rPr>
              <a:t>Continual Improvement, review of achievements</a:t>
            </a: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>
              <a:solidFill>
                <a:srgbClr val="6E64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322236"/>
            <a:ext cx="1554480" cy="3200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6E6452"/>
                </a:solidFill>
              </a:rPr>
              <a:t>Phase 4</a:t>
            </a:r>
          </a:p>
          <a:p>
            <a:r>
              <a:rPr lang="en-US" sz="1600" b="0" dirty="0" smtClean="0">
                <a:solidFill>
                  <a:srgbClr val="6E6452"/>
                </a:solidFill>
              </a:rPr>
              <a:t>Implementation of the policy, programs and procedures, measurement of the performance</a:t>
            </a:r>
          </a:p>
          <a:p>
            <a:endParaRPr lang="en-US" sz="1600" b="0" dirty="0" smtClean="0">
              <a:solidFill>
                <a:srgbClr val="6E6452"/>
              </a:solidFill>
            </a:endParaRPr>
          </a:p>
          <a:p>
            <a:endParaRPr lang="en-US" sz="1600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  <a:p>
            <a:endParaRPr lang="en-US" b="0" dirty="0" smtClean="0">
              <a:solidFill>
                <a:srgbClr val="6E645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9436" y="300833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C80F0F"/>
                </a:solidFill>
                <a:latin typeface="Gravur-CondensedBold" pitchFamily="34" charset="0"/>
                <a:cs typeface="Arial" pitchFamily="34" charset="0"/>
              </a:rPr>
              <a:t>Phnom Penh</a:t>
            </a:r>
            <a:endParaRPr lang="th-TH" sz="1800" b="0" i="1" dirty="0">
              <a:solidFill>
                <a:srgbClr val="C80F0F"/>
              </a:solidFill>
              <a:latin typeface="Gravur-Condensed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696" y="224237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err="1" smtClean="0">
                <a:solidFill>
                  <a:srgbClr val="C80F0F"/>
                </a:solidFill>
                <a:latin typeface="Gravur-CondensedBold" pitchFamily="34" charset="0"/>
                <a:cs typeface="Arial" pitchFamily="34" charset="0"/>
              </a:rPr>
              <a:t>Sihanoukville</a:t>
            </a:r>
            <a:endParaRPr lang="th-TH" sz="1800" b="0" i="1" dirty="0">
              <a:solidFill>
                <a:srgbClr val="C80F0F"/>
              </a:solidFill>
              <a:latin typeface="Gravur-Condensed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774" y="254347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 smtClean="0">
                <a:solidFill>
                  <a:srgbClr val="C80F0F"/>
                </a:solidFill>
                <a:latin typeface="Gravur-CondensedBold" pitchFamily="34" charset="0"/>
                <a:cs typeface="Arial" pitchFamily="34" charset="0"/>
              </a:rPr>
              <a:t>Cagayan de Oro</a:t>
            </a:r>
            <a:endParaRPr lang="th-TH" sz="1800" b="0" i="1" dirty="0">
              <a:solidFill>
                <a:srgbClr val="C80F0F"/>
              </a:solidFill>
              <a:latin typeface="Gravur-Condensed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365" y="2200281"/>
            <a:ext cx="328911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Iloilo, Bangkok and </a:t>
            </a:r>
            <a:r>
              <a:rPr lang="en-US" sz="1800" b="0" dirty="0" err="1" smtClean="0">
                <a:solidFill>
                  <a:schemeClr val="tx1"/>
                </a:solidFill>
              </a:rPr>
              <a:t>Laem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Chabang</a:t>
            </a:r>
            <a:r>
              <a:rPr lang="en-US" sz="1800" b="0" dirty="0" smtClean="0">
                <a:solidFill>
                  <a:schemeClr val="tx1"/>
                </a:solidFill>
              </a:rPr>
              <a:t> – received recognition </a:t>
            </a:r>
            <a:r>
              <a:rPr lang="en-US" sz="1800" b="0" dirty="0" smtClean="0">
                <a:solidFill>
                  <a:schemeClr val="tx1"/>
                </a:solidFill>
              </a:rPr>
              <a:t>by PEMSEA</a:t>
            </a:r>
            <a:endParaRPr lang="th-TH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 Policies, Rules and Regulations at the PPA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6259" y="2387040"/>
            <a:ext cx="6228380" cy="381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Situational and Gap Analysis for Philippine </a:t>
            </a:r>
            <a:r>
              <a:rPr lang="en-GB" dirty="0" smtClean="0"/>
              <a:t>Ports carried out by REID </a:t>
            </a:r>
            <a:r>
              <a:rPr lang="en-GB" dirty="0"/>
              <a:t>Research, Education and Institutional Development </a:t>
            </a:r>
            <a:r>
              <a:rPr lang="en-GB" dirty="0" smtClean="0"/>
              <a:t>Foundation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 smtClean="0"/>
              <a:t>Philippine Ports Authority (PPA) wishes to update SHE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PPA and SPD developed a work plan and approach on update SHE policies, rules and regulations for the Philippine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Expected output of the PPA ‘Orange Book’ on SHE rules and 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2" descr="C:\Users\toshiba\AppData\Local\Microsoft\Windows\Temporary Internet Files\Content.Outlook\JWXQUTUO\IMG_5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39" y="4956268"/>
            <a:ext cx="2367809" cy="1580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3" t="17057" r="24520" b="9596"/>
          <a:stretch/>
        </p:blipFill>
        <p:spPr bwMode="auto">
          <a:xfrm rot="559198">
            <a:off x="7086130" y="2097205"/>
            <a:ext cx="1804398" cy="229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Status Review at Yangon Port, Myanmar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ISR conducted in 8 terminals, under the jurisdiction of the MPA in early October (Yangon Port area and </a:t>
            </a:r>
            <a:r>
              <a:rPr lang="en-GB" dirty="0" err="1" smtClean="0"/>
              <a:t>Thilawa</a:t>
            </a:r>
            <a:r>
              <a:rPr lang="en-GB" dirty="0" smtClean="0"/>
              <a:t> Port 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Reviewed the performance of SHE management, existing systems and procedures and provided areas for improvements /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Recommended to develop SHE policy and management guidelines </a:t>
            </a:r>
            <a:r>
              <a:rPr lang="en-GB" dirty="0"/>
              <a:t>b</a:t>
            </a:r>
            <a:r>
              <a:rPr lang="en-GB" dirty="0" smtClean="0"/>
              <a:t>ased on internal codes and conventions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MPA and SPD will draft </a:t>
            </a:r>
            <a:r>
              <a:rPr lang="en-GB" dirty="0" err="1" smtClean="0"/>
              <a:t>workplan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Create SHE awareness through capacity building with Yangon Port staff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Procedures and Accident Reporting in Bangkok Port, Port Authority of Thailand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various </a:t>
            </a:r>
            <a:r>
              <a:rPr lang="en-GB" dirty="0" smtClean="0"/>
              <a:t>trainings on accident reporting, inspection and safety </a:t>
            </a:r>
            <a:r>
              <a:rPr lang="en-GB" dirty="0" smtClean="0"/>
              <a:t>procedures supported the </a:t>
            </a:r>
            <a:r>
              <a:rPr lang="en-GB" dirty="0" smtClean="0"/>
              <a:t>Port Authority of Thailand (PAT) </a:t>
            </a:r>
            <a:r>
              <a:rPr lang="en-GB" dirty="0" smtClean="0"/>
              <a:t>to develop a </a:t>
            </a:r>
            <a:r>
              <a:rPr lang="en-GB" dirty="0" smtClean="0"/>
              <a:t>new accident reporting format, approved by the Ministry of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Advice on restructuring of Environmental Unit for 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Environmental quality monitoring and suggestions for improvements are on going</a:t>
            </a:r>
          </a:p>
        </p:txBody>
      </p:sp>
      <p:pic>
        <p:nvPicPr>
          <p:cNvPr id="6" name="Picture 2" descr="E:\SPD 6 Feb 13\Sustainable Port Development\Technical project documents\Pictures\Traffic Management and Emission Inventory BKK\Traffic management pictures\DSC_01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3008" y="4710296"/>
            <a:ext cx="2616958" cy="174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SHE Awareness and Capacity Building in Saigon Port and Saigon Newport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Technical assistance on SHE issues were discussed and action plan developed with Saigon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workshop to support Saigon Newport on Safety Management organized in August focused on HIRARC, accident reporting and port safety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Agreed action plan for support to Saigon Newport</a:t>
            </a:r>
          </a:p>
        </p:txBody>
      </p:sp>
      <p:pic>
        <p:nvPicPr>
          <p:cNvPr id="6" name="Picture 2" descr="f0926d70-39c9-4fd4-a77f-4dafaea96b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8" y="4428699"/>
            <a:ext cx="2465696" cy="1849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 in the Port of </a:t>
            </a:r>
            <a:r>
              <a:rPr lang="en-GB" dirty="0" err="1" smtClean="0"/>
              <a:t>Tanjung</a:t>
            </a:r>
            <a:r>
              <a:rPr lang="en-GB" dirty="0" smtClean="0"/>
              <a:t> </a:t>
            </a:r>
            <a:r>
              <a:rPr lang="en-GB" dirty="0" err="1" smtClean="0"/>
              <a:t>Priok</a:t>
            </a:r>
            <a:r>
              <a:rPr lang="en-GB" dirty="0" smtClean="0"/>
              <a:t> (Terminal III)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Following the 2010 ISR and early 2013 baseline study, an in-depth assessment of the current condition of Terminal Operation III was conducted from 30 Sept – 1 Oct (as a pilot </a:t>
            </a:r>
            <a:r>
              <a:rPr lang="en-GB" dirty="0" smtClean="0"/>
              <a:t>terminal)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assessment report will be used as a basis for developing policies to improve SHE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Best practices from the pilot activities to become main reference for future policy development on SHE for other terminals in TP and used as a main input for development of the IPC Roadmap towards sustainable 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000" y="2438560"/>
            <a:ext cx="7776000" cy="617928"/>
          </a:xfrm>
        </p:spPr>
        <p:txBody>
          <a:bodyPr/>
          <a:lstStyle/>
          <a:p>
            <a:pPr algn="ctr"/>
            <a:r>
              <a:rPr lang="en-US" sz="3600" dirty="0" smtClean="0"/>
              <a:t>Progress Status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Regional Conferences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074972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ASEAN- 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GIZ and the Project</a:t>
            </a:r>
          </a:p>
          <a:p>
            <a:pPr lvl="1"/>
            <a:r>
              <a:rPr lang="en-GB" dirty="0" smtClean="0"/>
              <a:t>Project Partners</a:t>
            </a:r>
          </a:p>
          <a:p>
            <a:pPr lvl="1"/>
            <a:r>
              <a:rPr lang="en-GB" dirty="0" smtClean="0"/>
              <a:t>Project Indicators</a:t>
            </a:r>
          </a:p>
          <a:p>
            <a:r>
              <a:rPr lang="en-GB" dirty="0" smtClean="0"/>
              <a:t>Progress Status</a:t>
            </a:r>
          </a:p>
          <a:p>
            <a:pPr lvl="1"/>
            <a:r>
              <a:rPr lang="en-GB" dirty="0" smtClean="0"/>
              <a:t>Capacity Building</a:t>
            </a:r>
          </a:p>
          <a:p>
            <a:pPr lvl="1"/>
            <a:r>
              <a:rPr lang="en-GB" dirty="0" smtClean="0"/>
              <a:t>Technical Assistance</a:t>
            </a:r>
          </a:p>
          <a:p>
            <a:pPr lvl="1"/>
            <a:r>
              <a:rPr lang="en-GB" dirty="0" smtClean="0"/>
              <a:t>Regional Conferences</a:t>
            </a:r>
          </a:p>
          <a:p>
            <a:r>
              <a:rPr lang="en-GB" dirty="0" smtClean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44969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Regional Project Progress Review and Planning Meeting, Johor, Malaysia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project organized the 7</a:t>
            </a:r>
            <a:r>
              <a:rPr lang="en-GB" baseline="30000" dirty="0" smtClean="0"/>
              <a:t>th</a:t>
            </a:r>
            <a:r>
              <a:rPr lang="en-GB" dirty="0" smtClean="0"/>
              <a:t> Regional Meeting on 20 – 22 August, hosted by Johor Port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a continuation of six regional meetings in the past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Serves as a platform for the ports, national level and the project to review results and achievements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After the meeting, a detailed work plan with goals and objectives was established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5535"/>
          <a:stretch/>
        </p:blipFill>
        <p:spPr bwMode="auto">
          <a:xfrm>
            <a:off x="6280247" y="4884848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5535"/>
          <a:stretch/>
        </p:blipFill>
        <p:spPr bwMode="auto">
          <a:xfrm>
            <a:off x="3373272" y="4884848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MTWG and ASEAN OSHNET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Attended the ASEAN – Maritime Transport Working Group meeting in Myanmar 20 – 22 August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Presented and updated the meeting on project progress and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Promoted the roundtable discussion between the MTWG and ASEAN OSHNET to discuss issues to collaborate in the area of Occupational Safety and Health in 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4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 – Capacity Building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101756"/>
            <a:ext cx="7776000" cy="4203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Training for port authorities on Port Management and SHE on 4 – 15 November in cooperation with Bremen </a:t>
            </a:r>
            <a:r>
              <a:rPr lang="en-GB" smtClean="0"/>
              <a:t>Port – Indonesia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Course Instructors Workshop in Manila, Philippines 18 – 22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SHE Awareness Workshop – VINAMARINE Hanoi, Vietnam 18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Green Port Policy Development and Stakeholder Analysis in Johor Port Authority December 2013</a:t>
            </a:r>
          </a:p>
        </p:txBody>
      </p:sp>
      <p:pic>
        <p:nvPicPr>
          <p:cNvPr id="6" name="Picture 2" descr="C:\Users\toshiba\Desktop\Pics website\PB055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14" y="4545842"/>
            <a:ext cx="2700370" cy="180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7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 – Technical Assistance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101756"/>
            <a:ext cx="7776000" cy="4203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Saigon Port and Saigon Newport on Safety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Continual support to </a:t>
            </a:r>
            <a:r>
              <a:rPr lang="en-GB" dirty="0" err="1" smtClean="0"/>
              <a:t>Tanjung</a:t>
            </a:r>
            <a:r>
              <a:rPr lang="en-GB" dirty="0" smtClean="0"/>
              <a:t> </a:t>
            </a:r>
            <a:r>
              <a:rPr lang="en-GB" dirty="0" err="1" smtClean="0"/>
              <a:t>Priok</a:t>
            </a:r>
            <a:r>
              <a:rPr lang="en-GB" dirty="0" smtClean="0"/>
              <a:t> on Safety Management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Environmental Monitoring in Bangkok Port November – April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the enhancement of SHE Policies, Rules and Regulations at the Philippine Ports Authority (PPA)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Bangkok Port in October (1) accident reporting and investigation with primary focus on improvement (2) gap assessment of environmental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Revision of tasks and responsibilities of the Environmental Units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9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 – Regional Conferences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101756"/>
            <a:ext cx="7776000" cy="42031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Participation in the 6</a:t>
            </a:r>
            <a:r>
              <a:rPr lang="en-GB" i="1" baseline="30000" dirty="0" smtClean="0"/>
              <a:t>th</a:t>
            </a:r>
            <a:r>
              <a:rPr lang="en-GB" i="1" dirty="0" smtClean="0"/>
              <a:t> APEC Port Services Network (APSN) Council Meeting in November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Participation in UNESCAP Asia Ministers meeting on Dry Ports  Agreement / Marketplace for Sustainable Transportation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Participation in the Pan </a:t>
            </a:r>
            <a:r>
              <a:rPr lang="en-GB" dirty="0" err="1" smtClean="0"/>
              <a:t>Bei</a:t>
            </a:r>
            <a:r>
              <a:rPr lang="en-GB" dirty="0" smtClean="0"/>
              <a:t> Bu Gulf Regional Cooperation Project – Ports Cooperation Roundtable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Organizing workshop entitled ‘Driving Change for Sustainable Ports’ – BKK, Thailand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level meeting ASEAN OSH Net and the ASEAN Maritime Working group May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to workshop </a:t>
            </a:r>
            <a:r>
              <a:rPr lang="en-US" dirty="0" err="1" smtClean="0"/>
              <a:t>organised</a:t>
            </a:r>
            <a:r>
              <a:rPr lang="en-US" dirty="0" smtClean="0"/>
              <a:t> by Thailand (management systems) and Brunei (environment ports and shipping) in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9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691640" y="6581001"/>
            <a:ext cx="5958840" cy="400110"/>
          </a:xfrm>
        </p:spPr>
        <p:txBody>
          <a:bodyPr/>
          <a:lstStyle/>
          <a:p>
            <a:r>
              <a:rPr lang="de-DE" dirty="0"/>
              <a:t>ASEAN German technical cooperation - Sustainable Port Development in the ASEAN region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/>
              <a:pPr/>
              <a:t>12/11/2013</a:t>
            </a:fld>
            <a:endParaRPr lang="de-DE" noProof="0" dirty="0"/>
          </a:p>
        </p:txBody>
      </p:sp>
      <p:sp>
        <p:nvSpPr>
          <p:cNvPr id="6" name="Inhaltsplatzhalter 7"/>
          <p:cNvSpPr txBox="1">
            <a:spLocks/>
          </p:cNvSpPr>
          <p:nvPr/>
        </p:nvSpPr>
        <p:spPr>
          <a:xfrm>
            <a:off x="664103" y="1876425"/>
            <a:ext cx="4501622" cy="3816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a federal enterprise, GIZ supports the German Government in achieving its objectives in the field of international cooperation for sustainable development.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Published by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 </a:t>
            </a: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Gesellschaft für</a:t>
            </a:r>
            <a:b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Internationale Zusammenarbeit 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(GIZ) GmbH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Registered offices, Bonn and Eschborn, Germany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endParaRPr lang="en-US" sz="1200" dirty="0" smtClean="0">
              <a:solidFill>
                <a:srgbClr val="1F497D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smtClean="0">
                <a:solidFill>
                  <a:srgbClr val="1F497D"/>
                </a:solidFill>
                <a:ea typeface="Calibri"/>
                <a:cs typeface="Times New Roman"/>
              </a:rPr>
              <a:t>ASEAN </a:t>
            </a:r>
            <a:r>
              <a:rPr lang="en-US" sz="1800" dirty="0">
                <a:solidFill>
                  <a:srgbClr val="1F497D"/>
                </a:solidFill>
                <a:ea typeface="Calibri"/>
                <a:cs typeface="Times New Roman"/>
              </a:rPr>
              <a:t>– German Technical Cooperation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1F497D"/>
                </a:solidFill>
                <a:ea typeface="Calibri"/>
                <a:cs typeface="Times New Roman"/>
              </a:rPr>
              <a:t>Sustainable Port </a:t>
            </a:r>
            <a:r>
              <a:rPr lang="en-US" sz="1800" dirty="0" smtClean="0">
                <a:solidFill>
                  <a:srgbClr val="1F497D"/>
                </a:solidFill>
                <a:ea typeface="Calibri"/>
                <a:cs typeface="Times New Roman"/>
              </a:rPr>
              <a:t>Development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/>
                </a:solidFill>
                <a:ea typeface="Calibri"/>
                <a:cs typeface="Times New Roman"/>
              </a:rPr>
              <a:t>in </a:t>
            </a:r>
            <a:r>
              <a:rPr lang="en-US" sz="1800" dirty="0">
                <a:solidFill>
                  <a:srgbClr val="1F497D"/>
                </a:solidFill>
                <a:ea typeface="Calibri"/>
                <a:cs typeface="Times New Roman"/>
              </a:rPr>
              <a:t>the ASEAN </a:t>
            </a:r>
            <a:r>
              <a:rPr lang="en-US" sz="1800" dirty="0" smtClean="0">
                <a:solidFill>
                  <a:srgbClr val="1F497D"/>
                </a:solidFill>
                <a:ea typeface="Calibri"/>
                <a:cs typeface="Times New Roman"/>
              </a:rPr>
              <a:t>Region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/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	franca.sprong@giz.de</a:t>
            </a:r>
            <a:b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	</a:t>
            </a: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www.SustainablePort.org</a:t>
            </a: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tabLst>
                <a:tab pos="180975" algn="l"/>
              </a:tabLst>
              <a:defRPr/>
            </a:pPr>
            <a:endParaRPr lang="en-GB" sz="105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de-DE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de-DE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5467350" y="2108200"/>
            <a:ext cx="3005138" cy="38147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defRPr/>
            </a:pPr>
            <a: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Responsible</a:t>
            </a:r>
            <a:br>
              <a:rPr lang="en-GB" sz="105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105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Franca Sprong</a:t>
            </a:r>
            <a:endParaRPr lang="en-GB" sz="105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en-GB" sz="105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467350" y="3890963"/>
            <a:ext cx="1147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800" b="0" dirty="0">
                <a:solidFill>
                  <a:schemeClr val="tx2">
                    <a:lumMod val="75000"/>
                  </a:schemeClr>
                </a:solidFill>
              </a:rPr>
              <a:t>In cooperation with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Implemented by</a:t>
            </a:r>
            <a:endParaRPr lang="en-GB" sz="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-13216"/>
          <a:stretch/>
        </p:blipFill>
        <p:spPr>
          <a:xfrm>
            <a:off x="0" y="0"/>
            <a:ext cx="2373441" cy="1726970"/>
          </a:xfrm>
          <a:prstGeom prst="rect">
            <a:avLst/>
          </a:prstGeom>
        </p:spPr>
      </p:pic>
      <p:pic>
        <p:nvPicPr>
          <p:cNvPr id="14" name="Picture 13" descr="asean-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78" y="4203126"/>
            <a:ext cx="887853" cy="8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028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Profile – Deutsche </a:t>
            </a:r>
            <a:r>
              <a:rPr lang="en-GB" dirty="0" err="1" smtClean="0"/>
              <a:t>Gesellschaft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Internationale</a:t>
            </a:r>
            <a:r>
              <a:rPr lang="en-GB" dirty="0" smtClean="0"/>
              <a:t> </a:t>
            </a:r>
            <a:r>
              <a:rPr lang="en-GB" dirty="0" err="1" smtClean="0"/>
              <a:t>Zusammenarbeit</a:t>
            </a:r>
            <a:r>
              <a:rPr lang="en-GB" dirty="0" smtClean="0"/>
              <a:t> (GIZ) GmbH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448000"/>
            <a:ext cx="5869200" cy="381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Owned by the Federal Republic of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Organised as a private-sector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Supports the objectives of the German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Operations in </a:t>
            </a:r>
            <a:r>
              <a:rPr lang="en-GB" b="1" dirty="0" smtClean="0"/>
              <a:t>130 countries </a:t>
            </a:r>
            <a:r>
              <a:rPr lang="en-GB" dirty="0" smtClean="0"/>
              <a:t>and employs </a:t>
            </a:r>
            <a:r>
              <a:rPr lang="en-GB" b="1" dirty="0" smtClean="0"/>
              <a:t>17.000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Commissioned by public and private-sector bodies inside and outside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Main commissioning party: the </a:t>
            </a:r>
            <a:r>
              <a:rPr lang="en-GB" b="1" dirty="0" smtClean="0"/>
              <a:t>German Federal Ministry for Economic Cooperation and Development (BMZ)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23809" r="62814" b="42219"/>
          <a:stretch/>
        </p:blipFill>
        <p:spPr bwMode="auto">
          <a:xfrm>
            <a:off x="6751320" y="2463623"/>
            <a:ext cx="2137240" cy="198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1" t="60684" r="12718" b="6365"/>
          <a:stretch/>
        </p:blipFill>
        <p:spPr bwMode="auto">
          <a:xfrm>
            <a:off x="6228116" y="4663440"/>
            <a:ext cx="2804612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6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6705" y="2325170"/>
            <a:ext cx="7776000" cy="381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GIZ implements the project in cooperation with APA and is financed by BMZ, with a total budget of 5 million EUR (2009 –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Part of a regional programme ‘Cities, Environment and Transport’</a:t>
            </a:r>
          </a:p>
          <a:p>
            <a:endParaRPr lang="en-GB" dirty="0" smtClean="0"/>
          </a:p>
          <a:p>
            <a:r>
              <a:rPr lang="en-GB" b="1" dirty="0" smtClean="0"/>
              <a:t>Overall project objective:</a:t>
            </a:r>
            <a:endParaRPr lang="en-GB" b="1" dirty="0"/>
          </a:p>
          <a:p>
            <a:r>
              <a:rPr lang="en-GB" i="1" dirty="0" smtClean="0"/>
              <a:t>“Selected ports have improved the quality and efficiency of their Safety, Health and Environmental (SHE) management”</a:t>
            </a:r>
            <a:endParaRPr lang="en-GB" dirty="0"/>
          </a:p>
          <a:p>
            <a:r>
              <a:rPr lang="en-GB" b="1" dirty="0" smtClean="0"/>
              <a:t>Overall project impact:</a:t>
            </a:r>
          </a:p>
          <a:p>
            <a:r>
              <a:rPr lang="en-GB" i="1" dirty="0" smtClean="0"/>
              <a:t>“The quality of life and welfare of port workers and nearby communities has improved”</a:t>
            </a:r>
          </a:p>
          <a:p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Participating Ports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0352" y="1997623"/>
            <a:ext cx="7776000" cy="4580597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Iloilo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Cagayan de Oro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Bangkok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err="1" smtClean="0"/>
              <a:t>Laem</a:t>
            </a:r>
            <a:r>
              <a:rPr lang="en-GB" dirty="0" smtClean="0"/>
              <a:t> </a:t>
            </a:r>
            <a:r>
              <a:rPr lang="en-GB" dirty="0" err="1" smtClean="0"/>
              <a:t>Chabang</a:t>
            </a:r>
            <a:endParaRPr lang="en-GB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err="1" smtClean="0"/>
              <a:t>Sihanoukville</a:t>
            </a:r>
            <a:endParaRPr lang="en-GB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Phnom Penh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Saigon Port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Saigon Newport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err="1" smtClean="0"/>
              <a:t>Tanjung</a:t>
            </a:r>
            <a:r>
              <a:rPr lang="en-GB" dirty="0" smtClean="0"/>
              <a:t> </a:t>
            </a:r>
            <a:r>
              <a:rPr lang="en-GB" dirty="0" err="1" smtClean="0"/>
              <a:t>Priok</a:t>
            </a:r>
            <a:endParaRPr lang="en-GB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Sabah Ports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Johor Port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GB" dirty="0" smtClean="0"/>
              <a:t>Yangon Port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endParaRPr lang="en-GB" dirty="0"/>
          </a:p>
        </p:txBody>
      </p:sp>
      <p:pic>
        <p:nvPicPr>
          <p:cNvPr id="6" name="Picture 2" descr="world map"/>
          <p:cNvPicPr>
            <a:picLocks noChangeAspect="1" noChangeArrowheads="1"/>
          </p:cNvPicPr>
          <p:nvPr/>
        </p:nvPicPr>
        <p:blipFill rotWithShape="1">
          <a:blip r:embed="rId2" cstate="screen"/>
          <a:srcRect l="1871" t="2103" r="2523" b="2368"/>
          <a:stretch/>
        </p:blipFill>
        <p:spPr bwMode="auto">
          <a:xfrm>
            <a:off x="4011153" y="2129050"/>
            <a:ext cx="4586936" cy="3848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40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Indicators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202336"/>
            <a:ext cx="7886794" cy="3816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Four ports have implemented at least three measures to reduce an industry-specific environmental impact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Participating ports of two ASEAN countries implemented the management of ships’ waste in accordance with MARPOL Annex V in consultation with the national level, port authorities and waste disposers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Six ports have introduced a system for incident/accident rates registration (including reporting and investigation)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At least six ports had their PSHE Management System audited following international standards (PEMSEA PSHEMS, ISO14001, OHSAS 18001)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Proposals to ensure project results are sustainable, discussed and documented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21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the Indicators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-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3 ports </a:t>
            </a:r>
            <a:r>
              <a:rPr lang="en-US" dirty="0" smtClean="0"/>
              <a:t>have had their PSHE Management System audited, with 3 ports expected to be certified by 2015 (CDO, PPAP and PAS)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Bangkok Port </a:t>
            </a:r>
            <a:r>
              <a:rPr lang="en-US" dirty="0" smtClean="0"/>
              <a:t>has introduced a new system for accident/incident registration, Saigon Port and Saigon Newport expected to have the system ready by the 1</a:t>
            </a:r>
            <a:r>
              <a:rPr lang="en-US" baseline="30000" dirty="0" smtClean="0"/>
              <a:t>st</a:t>
            </a:r>
            <a:r>
              <a:rPr lang="en-US" dirty="0" smtClean="0"/>
              <a:t> quarter of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least </a:t>
            </a:r>
            <a:r>
              <a:rPr lang="en-US" b="1" dirty="0" smtClean="0"/>
              <a:t>7 ports </a:t>
            </a:r>
            <a:r>
              <a:rPr lang="en-US" dirty="0" smtClean="0"/>
              <a:t>have taken selected initiatives on air emissions, waste management and organizational changes to reduce their environmental 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Laem</a:t>
            </a:r>
            <a:r>
              <a:rPr lang="en-US" b="1" dirty="0" smtClean="0"/>
              <a:t> </a:t>
            </a:r>
            <a:r>
              <a:rPr lang="en-US" b="1" dirty="0" err="1" smtClean="0"/>
              <a:t>Chabang</a:t>
            </a:r>
            <a:r>
              <a:rPr lang="en-US" b="1" dirty="0" smtClean="0"/>
              <a:t> Port</a:t>
            </a:r>
            <a:r>
              <a:rPr lang="en-US" dirty="0" smtClean="0"/>
              <a:t> is on their way towards the management of ships waste in accordance with MARPOL 73/78 through support from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92205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000" y="2438560"/>
            <a:ext cx="7776000" cy="617928"/>
          </a:xfrm>
        </p:spPr>
        <p:txBody>
          <a:bodyPr/>
          <a:lstStyle/>
          <a:p>
            <a:pPr algn="ctr"/>
            <a:r>
              <a:rPr lang="en-US" sz="3600" dirty="0" smtClean="0"/>
              <a:t>Progress Status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Capacity Development</a:t>
            </a:r>
            <a:endParaRPr lang="th-TH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5407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</a:t>
            </a:r>
            <a:r>
              <a:rPr lang="en-GB" dirty="0" smtClean="0"/>
              <a:t>in Philippines and Cambodia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ASEAN German technical cooperation - Sustainable Port Development in the ASEAN region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12/11/2013</a:t>
            </a:fld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Advanced </a:t>
            </a:r>
            <a:r>
              <a:rPr lang="en-GB" dirty="0" smtClean="0"/>
              <a:t>Course on the Handling of Dangerous Goods in Port </a:t>
            </a:r>
            <a:r>
              <a:rPr lang="en-GB" dirty="0" smtClean="0"/>
              <a:t>Areas, for Cagayan de Oro port </a:t>
            </a:r>
            <a:r>
              <a:rPr lang="en-GB" dirty="0" smtClean="0"/>
              <a:t>and </a:t>
            </a:r>
            <a:r>
              <a:rPr lang="en-GB" dirty="0" smtClean="0"/>
              <a:t>the </a:t>
            </a:r>
            <a:r>
              <a:rPr lang="en-GB" dirty="0" smtClean="0"/>
              <a:t>Department of Labour and Employment (DOLE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Modules in the </a:t>
            </a:r>
            <a:r>
              <a:rPr lang="en-GB" dirty="0" smtClean="0"/>
              <a:t>Philippines PPA Training Centre -  </a:t>
            </a:r>
            <a:r>
              <a:rPr lang="en-GB" dirty="0"/>
              <a:t>40 </a:t>
            </a:r>
            <a:r>
              <a:rPr lang="en-GB" dirty="0" smtClean="0"/>
              <a:t>participants – by project trained trainers</a:t>
            </a:r>
            <a:endParaRPr lang="en-GB" dirty="0"/>
          </a:p>
          <a:p>
            <a:pPr lvl="2"/>
            <a:r>
              <a:rPr lang="en-GB" dirty="0"/>
              <a:t>SPD1 – Handling of Dangerous Goods in Port Areas – General</a:t>
            </a:r>
          </a:p>
          <a:p>
            <a:pPr lvl="2"/>
            <a:r>
              <a:rPr lang="en-GB" dirty="0"/>
              <a:t>SPD5 – Basic Safety, Health and Environment Issues</a:t>
            </a:r>
          </a:p>
          <a:p>
            <a:pPr lvl="2"/>
            <a:r>
              <a:rPr lang="en-GB" dirty="0"/>
              <a:t>SPD6 – Occupational Safety and Health in </a:t>
            </a:r>
            <a:r>
              <a:rPr lang="en-GB" dirty="0" smtClean="0"/>
              <a:t>Ports</a:t>
            </a:r>
          </a:p>
          <a:p>
            <a:pPr lvl="1"/>
            <a:r>
              <a:rPr lang="en-US" dirty="0" smtClean="0"/>
              <a:t>Phnom Penh Port redelivered </a:t>
            </a:r>
            <a:r>
              <a:rPr lang="en-GB" dirty="0" smtClean="0"/>
              <a:t>Handling </a:t>
            </a:r>
            <a:r>
              <a:rPr lang="en-GB" dirty="0"/>
              <a:t>of Dangerous Goods in Port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7889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529</TotalTime>
  <Words>1906</Words>
  <Application>Microsoft Office PowerPoint</Application>
  <PresentationFormat>On-screen Show (4:3)</PresentationFormat>
  <Paragraphs>252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GIZ_Banner_Kopfzeile-Ausland (3)</vt:lpstr>
      <vt:lpstr>ASEAN - German Technical Cooperation Sustainable Port Development in the ASEAN region  </vt:lpstr>
      <vt:lpstr>Content</vt:lpstr>
      <vt:lpstr>Our Profile – Deutsche Gesellschaft für Internationale Zusammenarbeit (GIZ) GmbH</vt:lpstr>
      <vt:lpstr>The Project</vt:lpstr>
      <vt:lpstr>Participating Ports</vt:lpstr>
      <vt:lpstr>Project Indicators</vt:lpstr>
      <vt:lpstr>Reaching the Indicators</vt:lpstr>
      <vt:lpstr>Progress Status  Capacity Development</vt:lpstr>
      <vt:lpstr>Training in Philippines and Cambodia</vt:lpstr>
      <vt:lpstr>Study Visits to Germany</vt:lpstr>
      <vt:lpstr>Inception Workshop – Myanma Port Authority (MPA) Yangon</vt:lpstr>
      <vt:lpstr>Progress Status  Technical Assistance</vt:lpstr>
      <vt:lpstr>PSHEMS Development in partnership with PEMSEA </vt:lpstr>
      <vt:lpstr>SHE Policies, Rules and Regulations at the PPA  </vt:lpstr>
      <vt:lpstr>Initial Status Review at Yangon Port, Myanmar </vt:lpstr>
      <vt:lpstr>Environmental Procedures and Accident Reporting in Bangkok Port, Port Authority of Thailand  </vt:lpstr>
      <vt:lpstr>SHE Awareness and Capacity Building in Saigon Port and Saigon Newport </vt:lpstr>
      <vt:lpstr>Assessment in the Port of Tanjung Priok (Terminal III) </vt:lpstr>
      <vt:lpstr>Progress Status  Regional Conferences</vt:lpstr>
      <vt:lpstr>7th Regional Project Progress Review and Planning Meeting, Johor, Malaysia </vt:lpstr>
      <vt:lpstr>MTWG and ASEAN OSHNET </vt:lpstr>
      <vt:lpstr>Outlook – Capacity Building</vt:lpstr>
      <vt:lpstr>Outlook – Technical Assistance</vt:lpstr>
      <vt:lpstr>Outlook – Regional Conferences 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Franca Sprong</cp:lastModifiedBy>
  <cp:revision>55</cp:revision>
  <cp:lastPrinted>2012-07-19T10:16:59Z</cp:lastPrinted>
  <dcterms:created xsi:type="dcterms:W3CDTF">2013-09-05T11:54:56Z</dcterms:created>
  <dcterms:modified xsi:type="dcterms:W3CDTF">2013-11-12T09:16:05Z</dcterms:modified>
</cp:coreProperties>
</file>